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71" r:id="rId10"/>
    <p:sldId id="272" r:id="rId11"/>
    <p:sldId id="268" r:id="rId12"/>
    <p:sldId id="275" r:id="rId13"/>
    <p:sldId id="264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357166"/>
            <a:ext cx="605383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</a:t>
            </a:r>
          </a:p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читательской 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грамотности</a:t>
            </a:r>
          </a:p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учащихся как </a:t>
            </a:r>
            <a:endParaRPr 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базовой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основы ключевых УУД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9058" y="2857497"/>
            <a:ext cx="4919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Люди перестают мыслить,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Когда перестают читать.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Д. Дидро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6183" y="4714884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М.В.Успенская, зам. директора по УР</a:t>
            </a:r>
          </a:p>
          <a:p>
            <a:r>
              <a:rPr lang="ru-RU" sz="1600" dirty="0" smtClean="0"/>
              <a:t> лицея №121 Советского района г. Казани</a:t>
            </a:r>
            <a:endParaRPr lang="ru-RU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214290"/>
          <a:ext cx="8215370" cy="625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072230"/>
              </a:tblGrid>
              <a:tr h="673559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Уровни усвоения содержания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Ключевые вопросы для заданий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3559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 … связано с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 чем различие…?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Каковы возможные мотивы…?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можно классифицировать…?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Какие подтверждения можно привести…?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Что свидетельствует о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Каковы отношения между…?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28230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Синтез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можно адаптировать…, чтобы создать иное…?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Что можно предложить, чтобы минимизировать (максимизировать)…?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можно объединить…?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 какому критерию могут быть объединены…?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 … включить в …?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9561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Вы согласны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Почему выбрано именно это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Будет ли лучше, если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Что можно предложить, чтобы 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 чём сильные и слабые стороны…?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На чём основывается утверждение…?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571480"/>
            <a:ext cx="4795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Владение техниками чтения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571612"/>
            <a:ext cx="717042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умение читать диагонально;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увидеть только существительные 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(слова-маркеры) (1 абзац текста);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выделение смысловых опорных пунктов;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антиципация;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реципация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142852"/>
            <a:ext cx="5533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Диагностическая карта учителя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6" y="1000108"/>
          <a:ext cx="6905652" cy="4498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1214446"/>
                <a:gridCol w="1143008"/>
                <a:gridCol w="11191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Вопросы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ФИО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учителя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ФИО учителя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ФИО учителя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4587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Владение методики</a:t>
                      </a:r>
                      <a:r>
                        <a:rPr lang="ru-RU" sz="2000" b="1" baseline="0" dirty="0" smtClean="0"/>
                        <a:t> работы с текстом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Формулировка вопросов учителя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Характер заданий работы с текстом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b="1" dirty="0" smtClean="0"/>
                    </a:p>
                    <a:p>
                      <a:r>
                        <a:rPr lang="ru-RU" sz="2000" b="1" dirty="0" err="1" smtClean="0"/>
                        <a:t>Бинарность</a:t>
                      </a:r>
                      <a:r>
                        <a:rPr lang="ru-RU" sz="2000" b="1" baseline="0" dirty="0" smtClean="0"/>
                        <a:t> урока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>
          <a:xfrm rot="5400000">
            <a:off x="3958848" y="3756400"/>
            <a:ext cx="2583626" cy="107157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85918" y="714356"/>
            <a:ext cx="6037166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Направления деятельности по программе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1856086" cy="101566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Читательское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школьников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428868"/>
            <a:ext cx="2286016" cy="163121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Программа поддержки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развития в школе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«Чтение в радость»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4357694"/>
            <a:ext cx="3321358" cy="101566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Развивающие уроки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чтения в начальной школе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«Сказка по четвергам»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5643578"/>
            <a:ext cx="2632452" cy="101566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Программа летних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чтений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«100 любимых книг»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1357298"/>
            <a:ext cx="2214578" cy="193899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Формирование информационной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грамотности как основы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читательского развития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7554" y="3429000"/>
            <a:ext cx="3016147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Уроки информационной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грамотности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2066" y="1357298"/>
            <a:ext cx="1857388" cy="16312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Привлечение родителей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проблемам организации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чтения детей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9058" y="5572140"/>
            <a:ext cx="3084114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Культура чтения в семье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2330" y="1357298"/>
            <a:ext cx="1928794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Расширение «зоны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читательского общения»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4357694"/>
            <a:ext cx="4150495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Участие школьников в конкурсах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чтению на различных уровнях.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Работа литературной гостиной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1428728" y="1071546"/>
            <a:ext cx="285752" cy="14287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0"/>
          </p:cNvCxnSpPr>
          <p:nvPr/>
        </p:nvCxnSpPr>
        <p:spPr>
          <a:xfrm rot="5400000">
            <a:off x="3661167" y="1232283"/>
            <a:ext cx="214312" cy="3571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5679289" y="1250141"/>
            <a:ext cx="214314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572396" y="1142984"/>
            <a:ext cx="500066" cy="28575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000498" y="3286126"/>
            <a:ext cx="821535" cy="13270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6643702" y="3214686"/>
            <a:ext cx="1500198" cy="78581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1008191" y="2349339"/>
            <a:ext cx="270221" cy="65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1173560" y="4184234"/>
            <a:ext cx="226172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1215208" y="5499908"/>
            <a:ext cx="285752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38384" y="214290"/>
            <a:ext cx="8805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Программа развития читательской деятельности</a:t>
            </a:r>
            <a:endParaRPr lang="ru-RU" sz="2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214290"/>
            <a:ext cx="4431534" cy="40011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Читательское развитие школьников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857232"/>
          <a:ext cx="8143931" cy="5726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928694"/>
                <a:gridCol w="6215105"/>
              </a:tblGrid>
              <a:tr h="6054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49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1-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 урок «Открытый урок чтения»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Анкетирование «Книга в моей жизни»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Диагностика уровня читательской активности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4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–4 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5–9</a:t>
                      </a:r>
                    </a:p>
                    <a:p>
                      <a:endParaRPr lang="ru-RU" sz="16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«Сказка по четвергам» Татарские народные сказки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Книга – юбиляр «Сказка о царе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Салтане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…»А.С. Пушкина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Книга-юбиляр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«Отцы и дети» И.С. Тургенев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4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«Сказка по четвергам» Сказки братьев Гримм</a:t>
                      </a:r>
                    </a:p>
                    <a:p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Книга –юбиляр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Муму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 И.С. Тургенев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Книга-юбиляр «Детство» Л.Н. Толстой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«Дети Арбата» А. Рыбаков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Книга –юбиляр «Преступление и наказание» Ф.М. Достоевский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4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1-4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5-8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«Сказка по четвергам» Сказки народов Севера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«Повесть о Петре и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Февронии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Муромских»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4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Летний лагерь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«Страна Читай-ка»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Книга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–юбиляр «Весёлые рассказы» Н.Н. Носов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214290"/>
            <a:ext cx="4698146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читательской грамотности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основы читательского развития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5" y="1000107"/>
          <a:ext cx="8286810" cy="5301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5"/>
                <a:gridCol w="1071570"/>
                <a:gridCol w="5929355"/>
              </a:tblGrid>
              <a:tr h="64294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Уроки читательской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грамотности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6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Проектирование уроков информационной грамотности на основе дифференцированного подхода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6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«Ты и твоя книга»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Библиографический урок по алфавитному каталогу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Каталоги. Электронные поисковые системы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6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1-4 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«Я бы книжечку нашёл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пусть меня научат»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«Книги, которые помогут всем» – урок по справочной литературе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Знакомство с видами чтения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6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5-9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«Путешествие от А до Я» урок по справочной литературе.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«Мир информации» Современные способы передачи и хранения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информации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«Что такое ИКЛ?»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357166"/>
            <a:ext cx="691368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Привлечение родителей к проблемам организации чтения детей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3" y="1214420"/>
          <a:ext cx="7858182" cy="456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9"/>
                <a:gridCol w="1071570"/>
                <a:gridCol w="5643603"/>
              </a:tblGrid>
              <a:tr h="50006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«Чтение как фактор развития ребёнка»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Заседание родительского клуба «Семейное чтение». Семейная библиотека «Золотая полка»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Родительский лекторий «Информационная безопасность детей»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стенда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«Информационная безопасность детей»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собрание. Рекомендуемый список литературы «Сто любимых книг» на летнее чтение.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357166"/>
            <a:ext cx="5014130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Расширение «зоны читательского общения»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5" y="1071545"/>
          <a:ext cx="8215371" cy="486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7"/>
                <a:gridCol w="1714512"/>
                <a:gridCol w="4929222"/>
              </a:tblGrid>
              <a:tr h="57150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6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Школьный конкурс чтецов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 Дню Защитника Отечества»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 в районном и городском конкурсе «Звёздный билет»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6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Фотовыставка «Моя читающая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семья»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Литературная игра по произведениям А.С. Пушкина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6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«Фестиваль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сказок». Театрализованные постановки по сказкам народов мира.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Оформление школьной выставки «Мой самый любимый литературный герой»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726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1-11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Школьный конкурс литературно-музыкальных композиций, посвящённых Дню Победы.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5862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Читательская грамотность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500174"/>
            <a:ext cx="816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Способность к осмыслению письменных текстов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8006" y="2357430"/>
            <a:ext cx="70646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Способность использовать их содержание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достижения различных целей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3500438"/>
            <a:ext cx="3091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Рефлексии на них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0718" y="642918"/>
            <a:ext cx="847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Овладеть читательской грамотностью – это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785926"/>
            <a:ext cx="649299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понимать текст;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размышлять над его содержанием;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оценивать его смысл и значение;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излагать свои мысли о прочитанном;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интерпретировать текст .</a:t>
            </a:r>
          </a:p>
          <a:p>
            <a:pPr>
              <a:buFontTx/>
              <a:buChar char="-"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714356"/>
            <a:ext cx="4328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Читательские действия -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7587" y="1643050"/>
            <a:ext cx="890641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вычитать детали (единицы информации),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впрямую упомянутые в тексте;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делать прямые умозаключения из этой информации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интерпретировать и интегрировать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отдельные сообщения текста</a:t>
            </a:r>
          </a:p>
          <a:p>
            <a:pPr>
              <a:buFontTx/>
              <a:buChar char="-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оценивать содержание, язык и форму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всего сообщения и его отдельных элементов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357166"/>
            <a:ext cx="6543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 читательской активности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1214422"/>
          <a:ext cx="6715172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1500198"/>
                <a:gridCol w="1428760"/>
                <a:gridCol w="15001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Вопрос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Иногда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Любишь ли ты читать?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(445 человек)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Любит ли 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ты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читать?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классы (621 человек)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</a:p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(1066 человек)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428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60648"/>
            <a:ext cx="6085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 посещения библиотеки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31640" y="1052736"/>
          <a:ext cx="6262710" cy="3976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355"/>
                <a:gridCol w="3131355"/>
              </a:tblGrid>
              <a:tr h="99020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Классы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 выданных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книг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полугодие</a:t>
                      </a:r>
                    </a:p>
                    <a:p>
                      <a:pPr algn="ctr"/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2016-2017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90207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1-4 классы </a:t>
                      </a:r>
                    </a:p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(509 человек)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728 – 143 %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0207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5-8 классы </a:t>
                      </a:r>
                    </a:p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(482 человека)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106 - 22 %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0207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9-11классы </a:t>
                      </a:r>
                    </a:p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(148 человек)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145 – 98 %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95736" y="1556792"/>
          <a:ext cx="5040560" cy="367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683"/>
                <a:gridCol w="3501877"/>
              </a:tblGrid>
              <a:tr h="116262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посещение читального зала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358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– 4 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52 %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358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 – 8 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6262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9 - 11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27 %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3648" y="548680"/>
            <a:ext cx="6878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 посещения читального зала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Мои документы\Downloads\titul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76672"/>
            <a:ext cx="5929354" cy="56805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571480"/>
          <a:ext cx="8215370" cy="4845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072230"/>
              </a:tblGrid>
              <a:tr h="673559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Уровни усвоения содержания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Ключевые вопросы для заданий</a:t>
                      </a:r>
                      <a:endParaRPr lang="ru-RU" sz="20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3559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Знание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Кто…? Что…? Сколько…?</a:t>
                      </a:r>
                    </a:p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Когда…? Кем…? Где…?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28230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Понимание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Какой пример соответствует…?</a:t>
                      </a:r>
                    </a:p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Какова главная идея…?</a:t>
                      </a:r>
                    </a:p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Правильно ли я понимаю, что это означает…?</a:t>
                      </a:r>
                    </a:p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Можете ли вы объяснить…?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9561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Применение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Что будет результатом, если…?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Как применить для…?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Можно ли использовать для…?</a:t>
                      </a:r>
                      <a:endParaRPr lang="ru-RU" sz="20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Как можно решить проблему, используя знания о…?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1086</TotalTime>
  <Words>940</Words>
  <Application>Microsoft Office PowerPoint</Application>
  <PresentationFormat>Экран (4:3)</PresentationFormat>
  <Paragraphs>267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62</cp:revision>
  <dcterms:modified xsi:type="dcterms:W3CDTF">2017-03-02T13:14:39Z</dcterms:modified>
</cp:coreProperties>
</file>